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6350" cap="flat">
              <a:solidFill>
                <a:srgbClr val="000000"/>
              </a:solidFill>
              <a:prstDash val="solid"/>
              <a:miter lim="800000"/>
            </a:ln>
          </a:left>
          <a:right>
            <a:ln w="6350" cap="flat">
              <a:solidFill>
                <a:srgbClr val="000000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6350" cap="flat">
              <a:solidFill>
                <a:srgbClr val="000000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000000"/>
              </a:solidFill>
              <a:prstDash val="solid"/>
              <a:miter lim="800000"/>
            </a:ln>
          </a:top>
          <a:bottom>
            <a:ln w="6350" cap="flat">
              <a:solidFill>
                <a:srgbClr val="000000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/>
              </a:solidFill>
              <a:prstDash val="solid"/>
              <a:miter lim="800000"/>
            </a:ln>
          </a:left>
          <a:right>
            <a:ln w="6350" cap="flat">
              <a:solidFill>
                <a:schemeClr val="accent2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6350" cap="flat">
              <a:solidFill>
                <a:schemeClr val="accent2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2"/>
              </a:solidFill>
              <a:prstDash val="solid"/>
              <a:miter lim="800000"/>
            </a:ln>
          </a:top>
          <a:bottom>
            <a:ln w="6350" cap="flat">
              <a:solidFill>
                <a:schemeClr val="accent2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6350" cap="flat">
              <a:solidFill>
                <a:schemeClr val="accent6"/>
              </a:solidFill>
              <a:prstDash val="solid"/>
              <a:miter lim="800000"/>
            </a:ln>
          </a:left>
          <a:right>
            <a:ln w="6350" cap="flat">
              <a:solidFill>
                <a:schemeClr val="accent6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6350" cap="flat">
              <a:solidFill>
                <a:schemeClr val="accent6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6"/>
              </a:solidFill>
              <a:prstDash val="solid"/>
              <a:miter lim="800000"/>
            </a:ln>
          </a:top>
          <a:bottom>
            <a:ln w="6350" cap="flat">
              <a:solidFill>
                <a:schemeClr val="accent6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 snapToObjects="1">
      <p:cViewPr varScale="1">
        <p:scale>
          <a:sx n="59" d="100"/>
          <a:sy n="59" d="100"/>
        </p:scale>
        <p:origin x="13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7423633" y="482138"/>
            <a:ext cx="1969880" cy="8449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Insert Menu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41" y="-75204"/>
            <a:ext cx="9991900" cy="706918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Insert Menu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7423633" y="482138"/>
            <a:ext cx="1969880" cy="8449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113" y="851610"/>
            <a:ext cx="3233737" cy="392316"/>
          </a:xfrm>
          <a:prstGeom prst="rect">
            <a:avLst/>
          </a:prstGeom>
        </p:spPr>
        <p:txBody>
          <a:bodyPr/>
          <a:lstStyle/>
          <a:p>
            <a:r>
              <a:t>Insert Menu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7423633" y="482138"/>
            <a:ext cx="1969880" cy="8449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3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41" y="-75203"/>
            <a:ext cx="9975951" cy="7057895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7" y="-75203"/>
            <a:ext cx="9999447" cy="707452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7423633" y="482138"/>
            <a:ext cx="1969880" cy="8449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113" y="851610"/>
            <a:ext cx="3233737" cy="392316"/>
          </a:xfrm>
          <a:prstGeom prst="rect">
            <a:avLst/>
          </a:prstGeom>
        </p:spPr>
        <p:txBody>
          <a:bodyPr/>
          <a:lstStyle/>
          <a:p>
            <a:r>
              <a:t>Insert Menu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253" y="-84027"/>
            <a:ext cx="10000169" cy="707503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20799" y="851610"/>
            <a:ext cx="3233738" cy="392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Insert Menu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95300" y="274637"/>
            <a:ext cx="89154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87900" y="6172200"/>
            <a:ext cx="23114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11887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21336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1507" y="353676"/>
            <a:ext cx="7098830" cy="47544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48640">
              <a:spcBef>
                <a:spcPts val="600"/>
              </a:spcBef>
              <a:defRPr sz="108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sz="1100" dirty="0" err="1"/>
              <a:t>Sancton</a:t>
            </a:r>
            <a:r>
              <a:rPr sz="1100" dirty="0"/>
              <a:t> </a:t>
            </a:r>
            <a:r>
              <a:rPr lang="en-GB" sz="1100" dirty="0"/>
              <a:t>W</a:t>
            </a:r>
            <a:r>
              <a:rPr sz="1100" dirty="0" err="1"/>
              <a:t>ood</a:t>
            </a:r>
            <a:r>
              <a:rPr sz="1100" dirty="0"/>
              <a:t> Prep &amp; Senior School Menus </a:t>
            </a:r>
          </a:p>
          <a:p>
            <a:pPr defTabSz="548640">
              <a:spcBef>
                <a:spcPts val="600"/>
              </a:spcBef>
              <a:defRPr sz="108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sz="1100" dirty="0"/>
              <a:t>Week 1 </a:t>
            </a:r>
            <a:r>
              <a:rPr lang="en-GB" sz="1100"/>
              <a:t>Michaelmas</a:t>
            </a:r>
            <a:r>
              <a:rPr sz="1100"/>
              <a:t> </a:t>
            </a:r>
            <a:r>
              <a:rPr sz="1100" dirty="0"/>
              <a:t>term </a:t>
            </a:r>
          </a:p>
        </p:txBody>
      </p:sp>
      <p:graphicFrame>
        <p:nvGraphicFramePr>
          <p:cNvPr id="54" name="Table 3"/>
          <p:cNvGraphicFramePr/>
          <p:nvPr>
            <p:extLst>
              <p:ext uri="{D42A27DB-BD31-4B8C-83A1-F6EECF244321}">
                <p14:modId xmlns:p14="http://schemas.microsoft.com/office/powerpoint/2010/main" val="1681012413"/>
              </p:ext>
            </p:extLst>
          </p:nvPr>
        </p:nvGraphicFramePr>
        <p:xfrm>
          <a:off x="632999" y="829119"/>
          <a:ext cx="9100548" cy="549571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51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6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67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2261">
                <a:tc>
                  <a:txBody>
                    <a:bodyPr/>
                    <a:lstStyle/>
                    <a:p>
                      <a:pPr algn="ctr" defTabSz="914400">
                        <a:defRPr sz="1100" b="0">
                          <a:solidFill>
                            <a:srgbClr val="6F2322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Monday
Chinese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Tuesday
</a:t>
                      </a:r>
                      <a:r>
                        <a:rPr lang="en-GB" sz="1100" b="1" dirty="0">
                          <a:solidFill>
                            <a:srgbClr val="FFFFFF"/>
                          </a:solidFill>
                        </a:rPr>
                        <a:t>English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Wednesday
Italian 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Thursday
Greek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Friday
Fish day 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93C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71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Mid Morning Snack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Fresh whole fruit
Freshly baked  butter biscuit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Fresh whole fruit
Freshly baked  butter biscuit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Fresh whole fruit
Freshly baked  butter biscuit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Fresh whole fruit
Freshly baked  butter biscuit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Fresh whole fruit
Freshly baked  butter biscuit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46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Main Course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Kung pao chicken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Egg fried rice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Vegetable spring roll</a:t>
                      </a:r>
                      <a:endParaRPr sz="10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Traditional
</a:t>
                      </a:r>
                      <a:r>
                        <a:rPr lang="en-GB" sz="1000" dirty="0"/>
                        <a:t>shepherds pie </a:t>
                      </a:r>
                      <a:endParaRPr sz="10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Slow cooked 
</a:t>
                      </a:r>
                      <a:r>
                        <a:rPr sz="1000" dirty="0" err="1"/>
                        <a:t>bolognese</a:t>
                      </a:r>
                      <a:r>
                        <a:rPr sz="1000" dirty="0"/>
                        <a:t> 
Lasagna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GB" sz="1000" dirty="0"/>
                    </a:p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Crispy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chicken &amp; tzatziki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Pitta </a:t>
                      </a:r>
                      <a:r>
                        <a:rPr sz="1000" dirty="0"/>
                        <a:t>
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
Beer battered 
Fish &amp; chips
Battered 
Sausage 
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8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Vegetarian Course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GB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000" dirty="0"/>
                        <a:t>Egg fried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000" dirty="0"/>
                        <a:t>Vegetable spring roll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sz="1000" dirty="0"/>
                        <a:t>
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Root vegetable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strudel </a:t>
                      </a:r>
                      <a:endParaRPr sz="10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Spinach &amp; ricotta 
Lasagna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Crispy falafel
</a:t>
                      </a:r>
                      <a:r>
                        <a:rPr lang="en-GB" sz="1000" dirty="0"/>
                        <a:t>burger</a:t>
                      </a:r>
                      <a:endParaRPr sz="10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Breaded 
Portobello 
Mushroom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05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On the side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Stir fried vegetables 
Chilli, garlic &amp; soy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
</a:t>
                      </a:r>
                      <a:r>
                        <a:rPr lang="en-GB" sz="1000" dirty="0"/>
                        <a:t>glazed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 carrots &amp; peas </a:t>
                      </a:r>
                      <a:r>
                        <a:rPr sz="1000" dirty="0"/>
                        <a:t>
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Roasted fennel, peas
 &amp; fine beans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Toppings,
Lemon &amp; thyme 
Potato wedges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Curry sauce 
Mushy peas 
Minted peas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29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Soup 
&amp;
 sourdough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Artisan sourdough 
Chicken noodle soup 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Artisan sourdough 
Curried sweet potato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Artisan sourdough 
Classic minestrone 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Artisan sourdough 
Fasolada   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Artisan sourdough 
Burnt Leek &amp; potato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684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Salad bar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Seasonal Asian slaw 
Green salad 
Charred brocoli salad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Seasonal </a:t>
                      </a:r>
                      <a:r>
                        <a:rPr lang="en-GB" sz="1000" dirty="0"/>
                        <a:t>root</a:t>
                      </a:r>
                      <a:r>
                        <a:rPr sz="1000" dirty="0"/>
                        <a:t> slaw 
Green salad 
</a:t>
                      </a:r>
                      <a:r>
                        <a:rPr lang="en-GB" sz="1000" dirty="0"/>
                        <a:t>roasted carrot</a:t>
                      </a:r>
                      <a:r>
                        <a:rPr sz="1000" dirty="0"/>
                        <a:t> salad 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fennel slaw 
Green salad 
Caesar salad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Seasonal slaw 
Green salad 
Greek salad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Creamy coleslaw 
Green salad 
Bean salad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4684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Dessert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Sliced fruit platter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&amp; mixed fruit yoghurt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Banana &amp; chocolate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 cake </a:t>
                      </a:r>
                      <a:endParaRPr sz="10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Sliced fruit platter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&amp; mixed fruit yoghurt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Steamed jam pudding </a:t>
                      </a:r>
                      <a:endParaRPr sz="10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Chocolate 
brownie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742216" y="329292"/>
            <a:ext cx="5223519" cy="48868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760">
              <a:spcBef>
                <a:spcPts val="400"/>
              </a:spcBef>
              <a:defRPr sz="108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sz="1100" dirty="0" err="1"/>
              <a:t>Sancton</a:t>
            </a:r>
            <a:r>
              <a:rPr sz="1100" dirty="0"/>
              <a:t> </a:t>
            </a:r>
            <a:r>
              <a:rPr lang="en-GB" sz="1100" dirty="0"/>
              <a:t>W</a:t>
            </a:r>
            <a:r>
              <a:rPr sz="1100" dirty="0" err="1"/>
              <a:t>ood</a:t>
            </a:r>
            <a:r>
              <a:rPr sz="1100" dirty="0"/>
              <a:t> Prep &amp; Senior School Menus </a:t>
            </a:r>
          </a:p>
          <a:p>
            <a:pPr defTabSz="365760">
              <a:spcBef>
                <a:spcPts val="400"/>
              </a:spcBef>
              <a:defRPr sz="108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sz="1100" dirty="0"/>
              <a:t>Week 2 </a:t>
            </a:r>
            <a:r>
              <a:rPr lang="en-GB" sz="1100" dirty="0"/>
              <a:t>Michaelmas</a:t>
            </a:r>
            <a:r>
              <a:rPr sz="1100" dirty="0"/>
              <a:t> term </a:t>
            </a:r>
          </a:p>
          <a:p>
            <a:pPr defTabSz="365760">
              <a:spcBef>
                <a:spcPts val="400"/>
              </a:spcBef>
              <a:defRPr sz="108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sz="1100" dirty="0"/>
          </a:p>
          <a:p>
            <a:pPr defTabSz="365760">
              <a:spcBef>
                <a:spcPts val="400"/>
              </a:spcBef>
              <a:defRPr sz="108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sz="1100" dirty="0"/>
          </a:p>
          <a:p>
            <a:pPr defTabSz="365760">
              <a:spcBef>
                <a:spcPts val="400"/>
              </a:spcBef>
              <a:defRPr sz="108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sz="1100" dirty="0"/>
          </a:p>
          <a:p>
            <a:pPr defTabSz="365760">
              <a:spcBef>
                <a:spcPts val="400"/>
              </a:spcBef>
              <a:defRPr sz="72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sz="1100" dirty="0"/>
              <a:t>Week One Lent term </a:t>
            </a:r>
          </a:p>
        </p:txBody>
      </p:sp>
      <p:graphicFrame>
        <p:nvGraphicFramePr>
          <p:cNvPr id="57" name="Table 3"/>
          <p:cNvGraphicFramePr/>
          <p:nvPr>
            <p:extLst>
              <p:ext uri="{D42A27DB-BD31-4B8C-83A1-F6EECF244321}">
                <p14:modId xmlns:p14="http://schemas.microsoft.com/office/powerpoint/2010/main" val="4140862412"/>
              </p:ext>
            </p:extLst>
          </p:nvPr>
        </p:nvGraphicFramePr>
        <p:xfrm>
          <a:off x="565484" y="913145"/>
          <a:ext cx="9252282" cy="557082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542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2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2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336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>
                          <a:solidFill>
                            <a:srgbClr val="6F2322"/>
                          </a:solidFill>
                        </a:rPr>
                        <a:t> </a:t>
                      </a:r>
                    </a:p>
                  </a:txBody>
                  <a:tcPr marL="45720" marR="45720" anchor="ctr" horzOverflow="overflow">
                    <a:lnL w="6350">
                      <a:solidFill>
                        <a:schemeClr val="accent2"/>
                      </a:solidFill>
                      <a:miter/>
                    </a:lnL>
                    <a:lnT w="6350">
                      <a:solidFill>
                        <a:schemeClr val="accent2"/>
                      </a:solidFill>
                      <a:miter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Monday
</a:t>
                      </a:r>
                      <a:r>
                        <a:rPr lang="en-GB" sz="1100" b="1" dirty="0">
                          <a:solidFill>
                            <a:srgbClr val="FFFFFF"/>
                          </a:solidFill>
                        </a:rPr>
                        <a:t>Italian 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>
                    <a:lnT w="6350">
                      <a:solidFill>
                        <a:schemeClr val="accent2"/>
                      </a:solidFill>
                      <a:miter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Tuesday
Iranian </a:t>
                      </a:r>
                    </a:p>
                  </a:txBody>
                  <a:tcPr marL="45720" marR="45720" anchor="ctr" horzOverflow="overflow">
                    <a:lnT w="6350">
                      <a:solidFill>
                        <a:schemeClr val="accent2"/>
                      </a:solidFill>
                      <a:miter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Wednesday
</a:t>
                      </a:r>
                      <a:r>
                        <a:rPr lang="en-GB" sz="1100" b="1" dirty="0">
                          <a:solidFill>
                            <a:srgbClr val="FFFFFF"/>
                          </a:solidFill>
                        </a:rPr>
                        <a:t>Japanese 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>
                    <a:lnT w="6350">
                      <a:solidFill>
                        <a:schemeClr val="accent2"/>
                      </a:solidFill>
                      <a:miter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Thursday
Moroccan  </a:t>
                      </a:r>
                    </a:p>
                  </a:txBody>
                  <a:tcPr marL="45720" marR="45720" anchor="ctr" horzOverflow="overflow">
                    <a:lnT w="6350">
                      <a:solidFill>
                        <a:schemeClr val="accent2"/>
                      </a:solidFill>
                      <a:miter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Friday
Fish day </a:t>
                      </a:r>
                    </a:p>
                  </a:txBody>
                  <a:tcPr marL="45720" marR="45720" anchor="ctr" horzOverflow="overflow">
                    <a:lnR w="6350">
                      <a:solidFill>
                        <a:schemeClr val="accent2"/>
                      </a:solidFill>
                      <a:miter/>
                    </a:lnR>
                    <a:lnT w="6350">
                      <a:solidFill>
                        <a:schemeClr val="accent2"/>
                      </a:solidFill>
                      <a:miter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218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Mid Morning Snack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Fresh whole fruit
Freshly baked  butter biscuit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Fresh whole fruit
Freshly baked  butter biscuit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Fresh whole fruit
Freshly baked  butter biscuit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Fresh whole fruit
Freshly baked  butter biscuit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Fresh whole fruit
Freshly baked  butter biscuit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71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Main Course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Rosemary, 
thyme &amp; garlic roasted </a:t>
                      </a:r>
                      <a:r>
                        <a:rPr lang="en-GB" sz="1100" dirty="0"/>
                        <a:t>chicken thigh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Braised lamb
 &amp; onion biryani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Katsu </a:t>
                      </a:r>
                      <a:r>
                        <a:rPr sz="1100" dirty="0"/>
                        <a:t>chicken  </a:t>
                      </a:r>
                      <a:endParaRPr lang="en-GB" sz="1100" dirty="0"/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Sticky rice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Spring onion &amp; coriander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Butternut squash &amp; chickpea </a:t>
                      </a:r>
                      <a:r>
                        <a:rPr sz="1100" dirty="0"/>
                        <a:t>tagine 
Parsley &amp; coriander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
Beer battered 
Fish &amp; chips
Battered 
Sausage 
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54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Vegetarian Course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Garlic &amp; thyme 
stuffed </a:t>
                      </a:r>
                      <a:r>
                        <a:rPr sz="1100" dirty="0" err="1"/>
                        <a:t>aubergine</a:t>
                      </a:r>
                      <a:r>
                        <a:rPr sz="1100" dirty="0"/>
                        <a:t>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Cauliflower
 biryani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Katsu Pumpkin  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Sticky rice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Spring onion &amp;  coriander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Butternut squash &amp; chickpea tagine 
Parsley &amp; coriander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Breaded 
Portobello 
Mushroom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884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On the side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Roasted 
</a:t>
                      </a:r>
                      <a:r>
                        <a:rPr lang="en-GB" sz="1100" dirty="0"/>
                        <a:t>potatoes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Bombay potato
Saag bahji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Green beans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&amp; broccoli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Moroccan cous cous 
Roasted mixed veg 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Curry sauce 
Mushy peas 
Minted peas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666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Soup
&amp; 
Sourdough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Artisan sourdough 
</a:t>
                      </a:r>
                      <a:r>
                        <a:rPr lang="en-GB" sz="1100" dirty="0"/>
                        <a:t>roasted tomato &amp; basil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Artisan sourdough 
Red lentil daal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Artisan sourdough 
</a:t>
                      </a:r>
                      <a:r>
                        <a:rPr lang="en-GB" sz="1100" dirty="0"/>
                        <a:t>Miso soup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Artisan sourdough 
Harissa &amp; white bean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Artisan sourdough 
Spiced carrot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78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Salad bar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Seasonal asian slaw 
Green salad 
Smashed cucumber salad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Red cabbage slaw 
Green salad 
Shirazi salad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fennel slaw 
Green salad 
Tomato &amp; mozzarella 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Beetroot slaw 
Green salad 
chickpea salad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Creamy coleslaw 
Green salad 
Potato salad 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795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Dessert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Sliced fruit platter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&amp; mixed fruit yoghurt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Victoria sponge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Sliced fruit platter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&amp; mixed fruit yoghurt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Pear tart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Chocolate 
brownie 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32999" y="260493"/>
            <a:ext cx="4579522" cy="45318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65760">
              <a:spcBef>
                <a:spcPts val="400"/>
              </a:spcBef>
              <a:defRPr sz="108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sz="1100" dirty="0" err="1"/>
              <a:t>Sancton</a:t>
            </a:r>
            <a:r>
              <a:rPr sz="1100" dirty="0"/>
              <a:t> </a:t>
            </a:r>
            <a:r>
              <a:rPr lang="en-GB" sz="1100" dirty="0"/>
              <a:t>W</a:t>
            </a:r>
            <a:r>
              <a:rPr sz="1100" dirty="0" err="1"/>
              <a:t>ood</a:t>
            </a:r>
            <a:r>
              <a:rPr sz="1100" dirty="0"/>
              <a:t> Prep &amp; Senior School Menus </a:t>
            </a:r>
          </a:p>
          <a:p>
            <a:pPr defTabSz="365760">
              <a:spcBef>
                <a:spcPts val="400"/>
              </a:spcBef>
              <a:defRPr sz="108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sz="1100" dirty="0"/>
              <a:t>Week 3 </a:t>
            </a:r>
            <a:r>
              <a:rPr lang="en-GB" sz="1100" dirty="0"/>
              <a:t>Michaelmas</a:t>
            </a:r>
            <a:r>
              <a:rPr sz="1100" dirty="0"/>
              <a:t> term</a:t>
            </a:r>
          </a:p>
        </p:txBody>
      </p:sp>
      <p:graphicFrame>
        <p:nvGraphicFramePr>
          <p:cNvPr id="60" name="Table 3"/>
          <p:cNvGraphicFramePr/>
          <p:nvPr>
            <p:extLst>
              <p:ext uri="{D42A27DB-BD31-4B8C-83A1-F6EECF244321}">
                <p14:modId xmlns:p14="http://schemas.microsoft.com/office/powerpoint/2010/main" val="3762617869"/>
              </p:ext>
            </p:extLst>
          </p:nvPr>
        </p:nvGraphicFramePr>
        <p:xfrm>
          <a:off x="632999" y="938110"/>
          <a:ext cx="8640000" cy="5259463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4219">
                <a:tc>
                  <a:txBody>
                    <a:bodyPr/>
                    <a:lstStyle/>
                    <a:p>
                      <a:pPr algn="ctr" defTabSz="914400">
                        <a:defRPr sz="1100" b="0">
                          <a:solidFill>
                            <a:srgbClr val="6F2322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6350">
                      <a:solidFill>
                        <a:schemeClr val="accent6"/>
                      </a:solidFill>
                      <a:miter/>
                    </a:lnL>
                    <a:lnT w="6350">
                      <a:solidFill>
                        <a:schemeClr val="accent6"/>
                      </a:solidFill>
                      <a:miter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Monday
</a:t>
                      </a:r>
                      <a:r>
                        <a:rPr lang="en-GB" sz="1100" b="1" dirty="0">
                          <a:solidFill>
                            <a:srgbClr val="FFFFFF"/>
                          </a:solidFill>
                        </a:rPr>
                        <a:t>Indian 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45720" marR="45720" anchor="ctr" horzOverflow="overflow">
                    <a:lnT w="6350">
                      <a:solidFill>
                        <a:schemeClr val="accent6"/>
                      </a:solidFill>
                      <a:miter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Tuesday
English </a:t>
                      </a:r>
                    </a:p>
                  </a:txBody>
                  <a:tcPr marL="45720" marR="45720" anchor="ctr" horzOverflow="overflow">
                    <a:lnT w="6350">
                      <a:solidFill>
                        <a:schemeClr val="accent6"/>
                      </a:solidFill>
                      <a:miter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Wednesday
Italian </a:t>
                      </a:r>
                    </a:p>
                  </a:txBody>
                  <a:tcPr marL="45720" marR="45720" anchor="ctr" horzOverflow="overflow">
                    <a:lnT w="6350">
                      <a:solidFill>
                        <a:schemeClr val="accent6"/>
                      </a:solidFill>
                      <a:miter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Thursday
American </a:t>
                      </a:r>
                    </a:p>
                  </a:txBody>
                  <a:tcPr marL="45720" marR="45720" anchor="ctr" horzOverflow="overflow">
                    <a:lnT w="6350">
                      <a:solidFill>
                        <a:schemeClr val="accent6"/>
                      </a:solidFill>
                      <a:miter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Friday
Fish day </a:t>
                      </a:r>
                    </a:p>
                  </a:txBody>
                  <a:tcPr marL="45720" marR="45720" anchor="ctr" horzOverflow="overflow">
                    <a:lnR w="6350">
                      <a:solidFill>
                        <a:schemeClr val="accent6"/>
                      </a:solidFill>
                      <a:miter/>
                    </a:lnR>
                    <a:lnT w="6350">
                      <a:solidFill>
                        <a:schemeClr val="accent6"/>
                      </a:solidFill>
                      <a:miter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93C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21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Mid Morning Snack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Fresh whole fruit
Freshly baked  butter biscuit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Fresh whole fruit
Freshly baked  butter biscuit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Fresh whole fruit
Freshly baked  butter biscuit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Fresh whole fruit
Freshly baked  butter biscuit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Fresh whole fruit
Freshly baked  butter biscuit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12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Main Course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
</a:t>
                      </a:r>
                      <a:r>
                        <a:rPr lang="en-GB" sz="1100" dirty="0"/>
                        <a:t>Traditional gnocchi with tomato sauce &amp; creamy mushroom sauce 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 garlic &amp; confit tomato focaccia </a:t>
                      </a:r>
                    </a:p>
                    <a:p>
                      <a:pPr algn="ctr" defTabSz="914400">
                        <a:defRPr sz="1800"/>
                      </a:pP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Sausage &amp; mash 
</a:t>
                      </a:r>
                      <a:r>
                        <a:rPr sz="1100" dirty="0" err="1"/>
                        <a:t>Caramelised</a:t>
                      </a:r>
                      <a:r>
                        <a:rPr sz="1100" dirty="0"/>
                        <a:t> red onion gravy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Mac &amp; cheese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Chicken tikka masala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
Beer battered 
Fish &amp; chips
Battered 
Sausage 
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6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Vegetarian Course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Vegan Sausage &amp; mash 
</a:t>
                      </a:r>
                      <a:r>
                        <a:rPr sz="1100" dirty="0" err="1"/>
                        <a:t>Caramelised</a:t>
                      </a:r>
                      <a:r>
                        <a:rPr sz="1100" dirty="0"/>
                        <a:t> red onion gravy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Mac &amp; cheese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Lentil &amp; coconut </a:t>
                      </a:r>
                      <a:r>
                        <a:rPr lang="en-GB" sz="1100" dirty="0" err="1"/>
                        <a:t>daal</a:t>
                      </a:r>
                      <a:r>
                        <a:rPr lang="en-GB" sz="1100" dirty="0"/>
                        <a:t>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Breaded 
Portobello 
Mushroom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98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On the side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Roasted autumn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 root veg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 Lemon sautéed kale 
Crispy shallot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Crispy bacon 
Mushroom &amp; spring onion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Sticky coconut rice
Garlic, chilli </a:t>
                      </a:r>
                      <a:r>
                        <a:rPr lang="en-GB" sz="1100" dirty="0" err="1"/>
                        <a:t>pak</a:t>
                      </a:r>
                      <a:r>
                        <a:rPr lang="en-GB" sz="1100" dirty="0"/>
                        <a:t> choi</a:t>
                      </a:r>
                    </a:p>
                    <a:p>
                      <a:pPr algn="ctr" defTabSz="914400">
                        <a:defRPr sz="1800"/>
                      </a:pPr>
                      <a:endParaRPr sz="11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Curry sauce 
Mushy peas 
Minted peas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192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Soup  
&amp;
Sourdough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Artisan sourdough 
Coconut &amp; pumpkin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Artisan sourdough 
Creamy mushroom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Artisan sourdough 
Roasted red pepper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Artisan sourdough 
Sweetcorn chowder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Artisan sourdough 
Curried parsnip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942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Salad Bar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Seasonal </a:t>
                      </a:r>
                      <a:r>
                        <a:rPr lang="en-GB" sz="1100" dirty="0"/>
                        <a:t>curried </a:t>
                      </a:r>
                      <a:r>
                        <a:rPr sz="1100" dirty="0"/>
                        <a:t>slaw 
Green salad 
</a:t>
                      </a:r>
                      <a:r>
                        <a:rPr lang="en-GB" sz="1100" dirty="0"/>
                        <a:t>cucumber mint salad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Seasonal rainbow slaw 
Green salad 
Roasted carrot salad 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Courgette slaw 
Green salad 
Panzanella salad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Cheese slaw 
Green salad 
Cobb salad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Creamy coleslaw 
Green salad 
Potato salad 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942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Dessert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Sliced fruit platter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&amp; mixed fruit yoghurt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Parsnip 
Toffee 
Cake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Sliced fruit platter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&amp; mixed fruit yoghurt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Treacle sponge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Chocolate 
brownie 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862</Words>
  <Application>Microsoft Office PowerPoint</Application>
  <PresentationFormat>A4 Paper (210x297 mm)</PresentationFormat>
  <Paragraphs>176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Montserrat Medium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Laura Skinner</cp:lastModifiedBy>
  <cp:revision>11</cp:revision>
  <dcterms:modified xsi:type="dcterms:W3CDTF">2023-09-13T13:15:00Z</dcterms:modified>
</cp:coreProperties>
</file>